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2" r:id="rId2"/>
    <p:sldId id="277" r:id="rId3"/>
    <p:sldId id="285" r:id="rId4"/>
    <p:sldId id="278" r:id="rId5"/>
    <p:sldId id="280" r:id="rId6"/>
    <p:sldId id="279" r:id="rId7"/>
    <p:sldId id="289" r:id="rId8"/>
    <p:sldId id="256" r:id="rId9"/>
    <p:sldId id="257" r:id="rId10"/>
    <p:sldId id="290" r:id="rId11"/>
    <p:sldId id="259" r:id="rId12"/>
    <p:sldId id="260" r:id="rId13"/>
    <p:sldId id="267" r:id="rId14"/>
    <p:sldId id="284" r:id="rId15"/>
    <p:sldId id="291" r:id="rId16"/>
    <p:sldId id="286" r:id="rId17"/>
    <p:sldId id="287" r:id="rId18"/>
    <p:sldId id="288" r:id="rId19"/>
    <p:sldId id="263" r:id="rId20"/>
    <p:sldId id="270" r:id="rId21"/>
    <p:sldId id="271" r:id="rId22"/>
    <p:sldId id="273" r:id="rId23"/>
    <p:sldId id="274" r:id="rId24"/>
    <p:sldId id="272" r:id="rId25"/>
    <p:sldId id="275" r:id="rId26"/>
    <p:sldId id="276" r:id="rId27"/>
    <p:sldId id="262" r:id="rId28"/>
    <p:sldId id="264" r:id="rId2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82209" autoAdjust="0"/>
  </p:normalViewPr>
  <p:slideViewPr>
    <p:cSldViewPr>
      <p:cViewPr varScale="1">
        <p:scale>
          <a:sx n="54" d="100"/>
          <a:sy n="54" d="100"/>
        </p:scale>
        <p:origin x="155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80068-58FB-46C8-8D41-C9CC71723C19}" type="datetimeFigureOut">
              <a:rPr lang="it-IT" smtClean="0"/>
              <a:t>21/01/2021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E1083-0A48-4B1B-AAB0-0F59B50EC2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6227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/>
            <a:r>
              <a:rPr lang="en-US" dirty="0" smtClean="0"/>
              <a:t>Pay attention in case you have an SQL instance like DESKTOP-6O5Q0UK\SQLEXPRESS. In this case use the escape character</a:t>
            </a:r>
          </a:p>
          <a:p>
            <a:pPr marL="342900" indent="-342900"/>
            <a:r>
              <a:rPr lang="en-US" dirty="0" smtClean="0"/>
              <a:t>"Data Source=DESKTOP-6O5Q0UK\\SQLEXPRESS; Initial Catalog=</a:t>
            </a:r>
            <a:r>
              <a:rPr lang="en-US" dirty="0" err="1" smtClean="0"/>
              <a:t>DDB;Persist</a:t>
            </a:r>
            <a:r>
              <a:rPr lang="en-US" dirty="0" smtClean="0"/>
              <a:t> Security Info=True; User ID=</a:t>
            </a:r>
            <a:r>
              <a:rPr lang="en-US" dirty="0" err="1" smtClean="0"/>
              <a:t>mauser</a:t>
            </a:r>
            <a:r>
              <a:rPr lang="en-US" dirty="0" smtClean="0"/>
              <a:t>; Password=</a:t>
            </a:r>
            <a:r>
              <a:rPr lang="en-US" dirty="0" err="1" smtClean="0"/>
              <a:t>mauser</a:t>
            </a:r>
            <a:r>
              <a:rPr lang="en-US" dirty="0" smtClean="0"/>
              <a:t>"</a:t>
            </a:r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E1083-0A48-4B1B-AAB0-0F59B50EC25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2191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E1083-0A48-4B1B-AAB0-0F59B50EC252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430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278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589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9658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789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19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506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538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4984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11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4739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851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87A72-DD69-4DDC-A827-C81543DECAAC}" type="datetimeFigureOut">
              <a:rPr lang="it-IT" smtClean="0"/>
              <a:pPr/>
              <a:t>21/01/2021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FE545-C631-495D-B5E3-3E2B0471780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7787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localhost/app/ws/DM_API_WS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localhost/main/DM_API_WS/Wizard/Hom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egistry.sdmx.org/FusionRegistry/ws/rest/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3528392"/>
          </a:xfrm>
        </p:spPr>
        <p:txBody>
          <a:bodyPr/>
          <a:lstStyle/>
          <a:p>
            <a:r>
              <a:rPr lang="en-US" sz="2800" b="1" dirty="0" smtClean="0"/>
              <a:t>SDMX Data &amp; Meta Manager</a:t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>Installation, configuration and user management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E49D0-9B42-425D-845F-5E7DFF69DB4F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  <p:sp>
        <p:nvSpPr>
          <p:cNvPr id="3" name="Rectangle 2"/>
          <p:cNvSpPr/>
          <p:nvPr/>
        </p:nvSpPr>
        <p:spPr>
          <a:xfrm>
            <a:off x="2303449" y="512789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en-US" sz="2400" i="1" dirty="0" smtClean="0">
                <a:solidFill>
                  <a:srgbClr val="004E60"/>
                </a:solidFill>
                <a:latin typeface="+mj-lt"/>
                <a:ea typeface="+mj-ea"/>
                <a:cs typeface="+mj-cs"/>
              </a:rPr>
              <a:t>Francesco Rizzo</a:t>
            </a:r>
          </a:p>
        </p:txBody>
      </p:sp>
    </p:spTree>
    <p:extLst>
      <p:ext uri="{BB962C8B-B14F-4D97-AF65-F5344CB8AC3E}">
        <p14:creationId xmlns:p14="http://schemas.microsoft.com/office/powerpoint/2010/main" val="344649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magin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93" y="1082236"/>
            <a:ext cx="8871414" cy="2252801"/>
          </a:xfrm>
          <a:prstGeom prst="rect">
            <a:avLst/>
          </a:prstGeom>
        </p:spPr>
      </p:pic>
      <p:sp>
        <p:nvSpPr>
          <p:cNvPr id="18" name="Freccia in su 17"/>
          <p:cNvSpPr/>
          <p:nvPr/>
        </p:nvSpPr>
        <p:spPr>
          <a:xfrm>
            <a:off x="3118173" y="1613344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in su 18"/>
          <p:cNvSpPr/>
          <p:nvPr/>
        </p:nvSpPr>
        <p:spPr>
          <a:xfrm>
            <a:off x="4932040" y="1606845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reccia in su 19"/>
          <p:cNvSpPr/>
          <p:nvPr/>
        </p:nvSpPr>
        <p:spPr>
          <a:xfrm>
            <a:off x="7524328" y="1613344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reccia in su 20"/>
          <p:cNvSpPr/>
          <p:nvPr/>
        </p:nvSpPr>
        <p:spPr>
          <a:xfrm>
            <a:off x="8532440" y="1613344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in su 21"/>
          <p:cNvSpPr/>
          <p:nvPr/>
        </p:nvSpPr>
        <p:spPr>
          <a:xfrm>
            <a:off x="3190181" y="2201007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in su 22"/>
          <p:cNvSpPr/>
          <p:nvPr/>
        </p:nvSpPr>
        <p:spPr>
          <a:xfrm>
            <a:off x="4932040" y="2213170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in su 23"/>
          <p:cNvSpPr/>
          <p:nvPr/>
        </p:nvSpPr>
        <p:spPr>
          <a:xfrm>
            <a:off x="7596923" y="2229000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in su 24"/>
          <p:cNvSpPr/>
          <p:nvPr/>
        </p:nvSpPr>
        <p:spPr>
          <a:xfrm>
            <a:off x="8623110" y="2229000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in su 25"/>
          <p:cNvSpPr/>
          <p:nvPr/>
        </p:nvSpPr>
        <p:spPr>
          <a:xfrm>
            <a:off x="3203848" y="3326233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in su 26"/>
          <p:cNvSpPr/>
          <p:nvPr/>
        </p:nvSpPr>
        <p:spPr>
          <a:xfrm>
            <a:off x="4860032" y="3326126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reccia in su 27"/>
          <p:cNvSpPr/>
          <p:nvPr/>
        </p:nvSpPr>
        <p:spPr>
          <a:xfrm>
            <a:off x="7561652" y="3326126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reccia in su 28"/>
          <p:cNvSpPr/>
          <p:nvPr/>
        </p:nvSpPr>
        <p:spPr>
          <a:xfrm>
            <a:off x="8676456" y="3331001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1" name="Immagin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822" y="3746532"/>
            <a:ext cx="7472340" cy="2490780"/>
          </a:xfrm>
          <a:prstGeom prst="rect">
            <a:avLst/>
          </a:prstGeom>
        </p:spPr>
      </p:pic>
      <p:sp>
        <p:nvSpPr>
          <p:cNvPr id="32" name="Freccia a sinistra 31"/>
          <p:cNvSpPr/>
          <p:nvPr/>
        </p:nvSpPr>
        <p:spPr>
          <a:xfrm>
            <a:off x="4733852" y="4985183"/>
            <a:ext cx="220246" cy="162302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reccia a sinistra 32"/>
          <p:cNvSpPr/>
          <p:nvPr/>
        </p:nvSpPr>
        <p:spPr>
          <a:xfrm>
            <a:off x="7513217" y="5326937"/>
            <a:ext cx="220246" cy="162302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CasellaDiTesto 33"/>
          <p:cNvSpPr txBox="1"/>
          <p:nvPr/>
        </p:nvSpPr>
        <p:spPr>
          <a:xfrm>
            <a:off x="323529" y="11857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Installation (3/5)</a:t>
            </a:r>
          </a:p>
        </p:txBody>
      </p:sp>
      <p:sp>
        <p:nvSpPr>
          <p:cNvPr id="35" name="Rettangolo 34"/>
          <p:cNvSpPr/>
          <p:nvPr/>
        </p:nvSpPr>
        <p:spPr>
          <a:xfrm>
            <a:off x="334195" y="6435885"/>
            <a:ext cx="8496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400" b="1" dirty="0" smtClean="0">
                <a:solidFill>
                  <a:srgbClr val="FF0000"/>
                </a:solidFill>
              </a:rPr>
              <a:t>(*) see note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334195" y="46738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8"/>
            </a:pPr>
            <a:r>
              <a:rPr lang="en-US" dirty="0"/>
              <a:t>Configure DM_API_WS (edit the file </a:t>
            </a:r>
            <a:r>
              <a:rPr lang="en-US" b="1" dirty="0" err="1">
                <a:solidFill>
                  <a:srgbClr val="FF0000"/>
                </a:solidFill>
              </a:rPr>
              <a:t>appsettings.json</a:t>
            </a:r>
            <a:r>
              <a:rPr lang="en-US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4100848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44" y="3583763"/>
            <a:ext cx="8941310" cy="200547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319306" y="692696"/>
            <a:ext cx="84969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9"/>
            </a:pPr>
            <a:r>
              <a:rPr lang="en-US" dirty="0"/>
              <a:t>Configure MA_WS (edit the file </a:t>
            </a:r>
            <a:r>
              <a:rPr lang="en-US" b="1" dirty="0" smtClean="0">
                <a:solidFill>
                  <a:srgbClr val="FF0000"/>
                </a:solidFill>
              </a:rPr>
              <a:t>MA_WS\</a:t>
            </a:r>
            <a:r>
              <a:rPr lang="en-US" b="1" dirty="0" err="1" smtClean="0">
                <a:solidFill>
                  <a:srgbClr val="FF0000"/>
                </a:solidFill>
              </a:rPr>
              <a:t>App_Data</a:t>
            </a:r>
            <a:r>
              <a:rPr lang="en-US" b="1" dirty="0" smtClean="0">
                <a:solidFill>
                  <a:srgbClr val="FF0000"/>
                </a:solidFill>
              </a:rPr>
              <a:t>\</a:t>
            </a:r>
            <a:r>
              <a:rPr lang="en-US" b="1" dirty="0" err="1" smtClean="0">
                <a:solidFill>
                  <a:srgbClr val="FF0000"/>
                </a:solidFill>
              </a:rPr>
              <a:t>ConnectionStrings.config</a:t>
            </a:r>
            <a:r>
              <a:rPr lang="en-US" dirty="0" smtClean="0"/>
              <a:t>) </a:t>
            </a:r>
            <a:endParaRPr lang="en-US" dirty="0"/>
          </a:p>
          <a:p>
            <a:pPr marL="342900" indent="-342900">
              <a:buFont typeface="+mj-lt"/>
              <a:buAutoNum type="arabicPeriod" startAt="9"/>
            </a:pPr>
            <a:endParaRPr lang="en-US" dirty="0"/>
          </a:p>
          <a:p>
            <a:pPr marL="342900" indent="-342900">
              <a:buFont typeface="+mj-lt"/>
              <a:buAutoNum type="arabicPeriod" startAt="9"/>
            </a:pPr>
            <a:endParaRPr lang="en-US" dirty="0"/>
          </a:p>
          <a:p>
            <a:pPr marL="342900" indent="-342900">
              <a:buFont typeface="+mj-lt"/>
              <a:buAutoNum type="arabicPeriod" startAt="9"/>
            </a:pPr>
            <a:endParaRPr lang="en-US" dirty="0"/>
          </a:p>
          <a:p>
            <a:pPr marL="342900" indent="-342900">
              <a:buFont typeface="+mj-lt"/>
              <a:buAutoNum type="arabicPeriod" startAt="9"/>
            </a:pPr>
            <a:endParaRPr lang="en-US" dirty="0"/>
          </a:p>
          <a:p>
            <a:pPr marL="342900" indent="-342900">
              <a:buFont typeface="+mj-lt"/>
              <a:buAutoNum type="arabicPeriod" startAt="9"/>
            </a:pPr>
            <a:endParaRPr lang="en-US" dirty="0"/>
          </a:p>
          <a:p>
            <a:pPr marL="342900" indent="-342900">
              <a:buFont typeface="+mj-lt"/>
              <a:buAutoNum type="arabicPeriod" startAt="9"/>
            </a:pPr>
            <a:endParaRPr lang="en-US" dirty="0"/>
          </a:p>
          <a:p>
            <a:pPr marL="342900" indent="-342900">
              <a:buFont typeface="+mj-lt"/>
              <a:buAutoNum type="arabicPeriod" startAt="9"/>
            </a:pPr>
            <a:r>
              <a:rPr lang="en-US" dirty="0"/>
              <a:t>Configure METADATA_API (edit the file </a:t>
            </a:r>
            <a:r>
              <a:rPr lang="en-US" b="1" dirty="0" err="1">
                <a:solidFill>
                  <a:srgbClr val="FF0000"/>
                </a:solidFill>
              </a:rPr>
              <a:t>appsettings.json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) </a:t>
            </a:r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6838" y="1268760"/>
            <a:ext cx="9317674" cy="586051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Installation (4/5)</a:t>
            </a:r>
          </a:p>
        </p:txBody>
      </p:sp>
      <p:sp>
        <p:nvSpPr>
          <p:cNvPr id="8" name="Freccia in su 7"/>
          <p:cNvSpPr/>
          <p:nvPr/>
        </p:nvSpPr>
        <p:spPr>
          <a:xfrm>
            <a:off x="4139952" y="1412776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in su 14"/>
          <p:cNvSpPr/>
          <p:nvPr/>
        </p:nvSpPr>
        <p:spPr>
          <a:xfrm>
            <a:off x="6012160" y="1412776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in su 15"/>
          <p:cNvSpPr/>
          <p:nvPr/>
        </p:nvSpPr>
        <p:spPr>
          <a:xfrm>
            <a:off x="6976092" y="1469147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in su 16"/>
          <p:cNvSpPr/>
          <p:nvPr/>
        </p:nvSpPr>
        <p:spPr>
          <a:xfrm>
            <a:off x="7989829" y="1456899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in su 21"/>
          <p:cNvSpPr/>
          <p:nvPr/>
        </p:nvSpPr>
        <p:spPr>
          <a:xfrm>
            <a:off x="4932040" y="1916832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in su 22"/>
          <p:cNvSpPr/>
          <p:nvPr/>
        </p:nvSpPr>
        <p:spPr>
          <a:xfrm>
            <a:off x="6876256" y="1916832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in su 23"/>
          <p:cNvSpPr/>
          <p:nvPr/>
        </p:nvSpPr>
        <p:spPr>
          <a:xfrm>
            <a:off x="7884368" y="1916832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in su 24"/>
          <p:cNvSpPr/>
          <p:nvPr/>
        </p:nvSpPr>
        <p:spPr>
          <a:xfrm>
            <a:off x="8842774" y="1916832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in su 25"/>
          <p:cNvSpPr/>
          <p:nvPr/>
        </p:nvSpPr>
        <p:spPr>
          <a:xfrm>
            <a:off x="2535184" y="4149080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in su 26"/>
          <p:cNvSpPr/>
          <p:nvPr/>
        </p:nvSpPr>
        <p:spPr>
          <a:xfrm>
            <a:off x="5004155" y="4215429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reccia in su 27"/>
          <p:cNvSpPr/>
          <p:nvPr/>
        </p:nvSpPr>
        <p:spPr>
          <a:xfrm>
            <a:off x="7631981" y="4187148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reccia in su 28"/>
          <p:cNvSpPr/>
          <p:nvPr/>
        </p:nvSpPr>
        <p:spPr>
          <a:xfrm>
            <a:off x="8671340" y="4183380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sinistra 8"/>
          <p:cNvSpPr/>
          <p:nvPr/>
        </p:nvSpPr>
        <p:spPr>
          <a:xfrm>
            <a:off x="3652587" y="4699436"/>
            <a:ext cx="360040" cy="216024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ccia a sinistra 29"/>
          <p:cNvSpPr/>
          <p:nvPr/>
        </p:nvSpPr>
        <p:spPr>
          <a:xfrm>
            <a:off x="4128377" y="4443028"/>
            <a:ext cx="360040" cy="216024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reccia a sinistra 30"/>
          <p:cNvSpPr/>
          <p:nvPr/>
        </p:nvSpPr>
        <p:spPr>
          <a:xfrm>
            <a:off x="1591182" y="4830598"/>
            <a:ext cx="360040" cy="216024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007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Installation (5/5)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10"/>
            </a:pPr>
            <a:r>
              <a:rPr lang="en-US" dirty="0"/>
              <a:t>Configure NSI_WS (edit the file </a:t>
            </a:r>
            <a:r>
              <a:rPr lang="en-US" b="1" dirty="0" err="1">
                <a:solidFill>
                  <a:srgbClr val="FF0000"/>
                </a:solidFill>
              </a:rPr>
              <a:t>App.config</a:t>
            </a:r>
            <a:r>
              <a:rPr lang="en-US" dirty="0"/>
              <a:t> inside the folder </a:t>
            </a:r>
            <a:r>
              <a:rPr lang="en-US" dirty="0" err="1"/>
              <a:t>Config</a:t>
            </a:r>
            <a:r>
              <a:rPr lang="en-US" dirty="0"/>
              <a:t>) </a:t>
            </a:r>
          </a:p>
          <a:p>
            <a:pPr marL="342900" indent="-342900">
              <a:buFont typeface="+mj-lt"/>
              <a:buAutoNum type="arabicPeriod" startAt="10"/>
            </a:pPr>
            <a:endParaRPr lang="en-US" dirty="0"/>
          </a:p>
          <a:p>
            <a:pPr marL="342900" indent="-342900">
              <a:buFont typeface="+mj-lt"/>
              <a:buAutoNum type="arabicPeriod" startAt="10"/>
            </a:pPr>
            <a:endParaRPr lang="en-US" dirty="0"/>
          </a:p>
          <a:p>
            <a:pPr marL="342900" indent="-342900">
              <a:buFont typeface="+mj-lt"/>
              <a:buAutoNum type="arabicPeriod" startAt="10"/>
            </a:pPr>
            <a:endParaRPr lang="en-US" dirty="0"/>
          </a:p>
          <a:p>
            <a:pPr marL="342900" indent="-342900">
              <a:buFont typeface="+mj-lt"/>
              <a:buAutoNum type="arabicPeriod" startAt="10"/>
            </a:pPr>
            <a:endParaRPr lang="en-US" dirty="0"/>
          </a:p>
          <a:p>
            <a:pPr marL="342900" indent="-342900">
              <a:buFont typeface="+mj-lt"/>
              <a:buAutoNum type="arabicPeriod" startAt="10"/>
            </a:pPr>
            <a:endParaRPr lang="en-US" dirty="0"/>
          </a:p>
          <a:p>
            <a:pPr marL="342900" indent="-342900">
              <a:buFont typeface="+mj-lt"/>
              <a:buAutoNum type="arabicPeriod" startAt="10"/>
            </a:pPr>
            <a:endParaRPr lang="en-US" dirty="0"/>
          </a:p>
          <a:p>
            <a:pPr marL="342900" indent="-342900">
              <a:buFont typeface="+mj-lt"/>
              <a:buAutoNum type="arabicPeriod" startAt="10"/>
            </a:pPr>
            <a:r>
              <a:rPr lang="en-US" dirty="0"/>
              <a:t>Configure the CLIENT(edit the file </a:t>
            </a:r>
            <a:r>
              <a:rPr lang="en-US" b="1" dirty="0">
                <a:solidFill>
                  <a:srgbClr val="FF0000"/>
                </a:solidFill>
              </a:rPr>
              <a:t>client\static </a:t>
            </a:r>
            <a:r>
              <a:rPr lang="en-US" b="1" dirty="0" smtClean="0">
                <a:solidFill>
                  <a:srgbClr val="FF0000"/>
                </a:solidFill>
              </a:rPr>
              <a:t>\</a:t>
            </a:r>
            <a:r>
              <a:rPr lang="en-US" b="1" dirty="0" err="1" smtClean="0">
                <a:solidFill>
                  <a:srgbClr val="FF0000"/>
                </a:solidFill>
              </a:rPr>
              <a:t>config.json</a:t>
            </a:r>
            <a:r>
              <a:rPr lang="en-US" dirty="0" smtClean="0"/>
              <a:t>)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sp>
        <p:nvSpPr>
          <p:cNvPr id="27" name="Freccia in su 26"/>
          <p:cNvSpPr/>
          <p:nvPr/>
        </p:nvSpPr>
        <p:spPr>
          <a:xfrm>
            <a:off x="5509372" y="3672652"/>
            <a:ext cx="500290" cy="54006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6838" y="1412776"/>
            <a:ext cx="9317674" cy="586051"/>
          </a:xfrm>
          <a:prstGeom prst="rect">
            <a:avLst/>
          </a:prstGeom>
        </p:spPr>
      </p:pic>
      <p:sp>
        <p:nvSpPr>
          <p:cNvPr id="17" name="Freccia in su 16"/>
          <p:cNvSpPr/>
          <p:nvPr/>
        </p:nvSpPr>
        <p:spPr>
          <a:xfrm>
            <a:off x="4139952" y="1556792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in su 17"/>
          <p:cNvSpPr/>
          <p:nvPr/>
        </p:nvSpPr>
        <p:spPr>
          <a:xfrm>
            <a:off x="6012160" y="1556792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in su 21"/>
          <p:cNvSpPr/>
          <p:nvPr/>
        </p:nvSpPr>
        <p:spPr>
          <a:xfrm>
            <a:off x="6976092" y="1613163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in su 22"/>
          <p:cNvSpPr/>
          <p:nvPr/>
        </p:nvSpPr>
        <p:spPr>
          <a:xfrm>
            <a:off x="7989829" y="1600915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in su 23"/>
          <p:cNvSpPr/>
          <p:nvPr/>
        </p:nvSpPr>
        <p:spPr>
          <a:xfrm>
            <a:off x="4932040" y="2060848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in su 24"/>
          <p:cNvSpPr/>
          <p:nvPr/>
        </p:nvSpPr>
        <p:spPr>
          <a:xfrm>
            <a:off x="6876256" y="2060848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in su 25"/>
          <p:cNvSpPr/>
          <p:nvPr/>
        </p:nvSpPr>
        <p:spPr>
          <a:xfrm>
            <a:off x="7884368" y="2060848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reccia in su 27"/>
          <p:cNvSpPr/>
          <p:nvPr/>
        </p:nvSpPr>
        <p:spPr>
          <a:xfrm>
            <a:off x="8842774" y="2060848"/>
            <a:ext cx="144016" cy="216024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110" y="3284984"/>
            <a:ext cx="6621780" cy="38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08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Database schemas creation </a:t>
            </a:r>
            <a:r>
              <a:rPr lang="en-US" b="1" dirty="0" smtClean="0"/>
              <a:t>wizards (1/3)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42844" y="642918"/>
            <a:ext cx="878687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. </a:t>
            </a:r>
            <a:r>
              <a:rPr lang="en-US" dirty="0"/>
              <a:t>Launch the DM API WS wizard </a:t>
            </a:r>
            <a:r>
              <a:rPr lang="en-US" b="1" dirty="0" smtClean="0">
                <a:solidFill>
                  <a:schemeClr val="accent1"/>
                </a:solidFill>
                <a:hlinkClick r:id="rId2"/>
              </a:rPr>
              <a:t>http://localhost/app/ws/DM_API_WS/</a:t>
            </a:r>
            <a:r>
              <a:rPr lang="en-US" b="1" dirty="0" smtClean="0">
                <a:solidFill>
                  <a:schemeClr val="accent1"/>
                </a:solidFill>
              </a:rPr>
              <a:t>. </a:t>
            </a:r>
            <a:r>
              <a:rPr lang="en-US" dirty="0"/>
              <a:t>The </a:t>
            </a:r>
            <a:r>
              <a:rPr lang="en-US" dirty="0" smtClean="0"/>
              <a:t>following actions must be performed: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Initialize the </a:t>
            </a:r>
            <a:r>
              <a:rPr lang="en-US" dirty="0" err="1" smtClean="0"/>
              <a:t>AuthDB</a:t>
            </a:r>
            <a:r>
              <a:rPr lang="en-US" dirty="0" smtClean="0"/>
              <a:t> 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</a:t>
            </a:r>
            <a:r>
              <a:rPr lang="en-US" dirty="0" smtClean="0"/>
              <a:t>pdate </a:t>
            </a:r>
            <a:r>
              <a:rPr lang="en-US" dirty="0"/>
              <a:t>the </a:t>
            </a:r>
            <a:r>
              <a:rPr lang="en-US" dirty="0" err="1"/>
              <a:t>AuthDB</a:t>
            </a:r>
            <a:r>
              <a:rPr lang="en-US" dirty="0"/>
              <a:t> </a:t>
            </a:r>
            <a:r>
              <a:rPr lang="en-US" dirty="0" smtClean="0"/>
              <a:t>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Initialize the MASTORE scheme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Initialize </a:t>
            </a:r>
            <a:r>
              <a:rPr lang="en-US" dirty="0"/>
              <a:t>the DDB 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Initialize </a:t>
            </a:r>
            <a:r>
              <a:rPr lang="en-US" dirty="0"/>
              <a:t>the RMDB scheme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Click </a:t>
            </a:r>
            <a:r>
              <a:rPr lang="en-US" dirty="0"/>
              <a:t>on “Start Wizard”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889" y="2996952"/>
            <a:ext cx="7056784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74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Database schemas creation </a:t>
            </a:r>
            <a:r>
              <a:rPr lang="en-US" b="1" dirty="0" smtClean="0"/>
              <a:t>wizards (2/3)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42844" y="642918"/>
            <a:ext cx="8786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Run the DM API wizard: </a:t>
            </a:r>
            <a:r>
              <a:rPr lang="en-US" dirty="0" smtClean="0">
                <a:hlinkClick r:id="rId2"/>
              </a:rPr>
              <a:t>http://localhost/main/DM_API_WS/Wizard/Home</a:t>
            </a:r>
            <a:endParaRPr lang="en-US" dirty="0"/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Click on [Start wizard]</a:t>
            </a:r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57126" y="3268803"/>
            <a:ext cx="8786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Login </a:t>
            </a:r>
            <a:r>
              <a:rPr lang="en-US" dirty="0"/>
              <a:t>with </a:t>
            </a:r>
            <a:r>
              <a:rPr lang="en-US" dirty="0" smtClean="0"/>
              <a:t>Username: </a:t>
            </a:r>
            <a:r>
              <a:rPr lang="en-US" dirty="0"/>
              <a:t>admin, </a:t>
            </a:r>
            <a:r>
              <a:rPr lang="en-US" dirty="0" smtClean="0"/>
              <a:t>Password: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305067"/>
            <a:ext cx="1438275" cy="1362075"/>
          </a:xfrm>
          <a:prstGeom prst="rect">
            <a:avLst/>
          </a:prstGeom>
        </p:spPr>
      </p:pic>
      <p:sp>
        <p:nvSpPr>
          <p:cNvPr id="8" name="Freccia a sinistra 7"/>
          <p:cNvSpPr/>
          <p:nvPr/>
        </p:nvSpPr>
        <p:spPr>
          <a:xfrm>
            <a:off x="1907704" y="2020631"/>
            <a:ext cx="576064" cy="443960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331" y="3789040"/>
            <a:ext cx="379095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77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Database schemas creation </a:t>
            </a:r>
            <a:r>
              <a:rPr lang="en-US" b="1" dirty="0" smtClean="0"/>
              <a:t>wizards (3/3)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42844" y="642918"/>
            <a:ext cx="8786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US" dirty="0" smtClean="0"/>
              <a:t>Create databases</a:t>
            </a:r>
            <a:endParaRPr lang="en-US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37846"/>
            <a:ext cx="6315741" cy="394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62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Application Configuration (1/3)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Launch the </a:t>
            </a:r>
            <a:r>
              <a:rPr lang="en-US" dirty="0" err="1"/>
              <a:t>Meta&amp;Data</a:t>
            </a:r>
            <a:r>
              <a:rPr lang="en-US" dirty="0"/>
              <a:t> Manager application and select the </a:t>
            </a:r>
            <a:r>
              <a:rPr lang="en-US" dirty="0" smtClean="0"/>
              <a:t>“Application” </a:t>
            </a:r>
            <a:r>
              <a:rPr lang="en-US" dirty="0"/>
              <a:t>item in the main menu</a:t>
            </a:r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00808"/>
            <a:ext cx="8464654" cy="2880320"/>
          </a:xfrm>
          <a:prstGeom prst="rect">
            <a:avLst/>
          </a:prstGeom>
        </p:spPr>
      </p:pic>
      <p:sp>
        <p:nvSpPr>
          <p:cNvPr id="3" name="Freccia a sinistra 2"/>
          <p:cNvSpPr/>
          <p:nvPr/>
        </p:nvSpPr>
        <p:spPr>
          <a:xfrm>
            <a:off x="2051720" y="2996952"/>
            <a:ext cx="288032" cy="316281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780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Node Configuration </a:t>
            </a:r>
            <a:r>
              <a:rPr lang="en-US" b="1" dirty="0" smtClean="0"/>
              <a:t>(2/3)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Login as “</a:t>
            </a:r>
            <a:r>
              <a:rPr lang="en-US" dirty="0" smtClean="0"/>
              <a:t>super administrator” </a:t>
            </a:r>
            <a:r>
              <a:rPr lang="en-US" dirty="0"/>
              <a:t>(the default user that can configure application nodes and the general settings of the application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Username: </a:t>
            </a:r>
            <a:r>
              <a:rPr lang="en-US" dirty="0" err="1" smtClean="0"/>
              <a:t>superadmin</a:t>
            </a:r>
            <a:endParaRPr lang="en-US" dirty="0" smtClean="0"/>
          </a:p>
          <a:p>
            <a:pPr lvl="1"/>
            <a:r>
              <a:rPr lang="en-US" dirty="0" smtClean="0"/>
              <a:t>Password: </a:t>
            </a:r>
            <a:r>
              <a:rPr lang="en-US" dirty="0" err="1" smtClean="0"/>
              <a:t>superadmin</a:t>
            </a: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138524"/>
            <a:ext cx="4294732" cy="278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895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Node Configuration </a:t>
            </a:r>
            <a:r>
              <a:rPr lang="en-US" b="1" dirty="0" smtClean="0"/>
              <a:t>(3/3)</a:t>
            </a:r>
            <a:endParaRPr lang="en-US" b="1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528883"/>
            <a:ext cx="8200207" cy="471054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3869836" y="1412776"/>
            <a:ext cx="2500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Configure GUI behaviour</a:t>
            </a:r>
            <a:endParaRPr lang="en-GB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873326" y="1889082"/>
            <a:ext cx="5039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Configure a set of default agencies (overwritten by Node configuration, overwritten by Agency Scheme) </a:t>
            </a:r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851920" y="2715530"/>
            <a:ext cx="4613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Include other languages for the SDMX artefacts</a:t>
            </a:r>
            <a:endParaRPr lang="en-GB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869836" y="3354269"/>
            <a:ext cx="5156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Configure default values for SDMX messages header</a:t>
            </a:r>
            <a:endParaRPr lang="en-GB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869836" y="4112182"/>
            <a:ext cx="2837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Change </a:t>
            </a:r>
            <a:r>
              <a:rPr lang="en-GB" dirty="0" err="1" smtClean="0"/>
              <a:t>Superuser</a:t>
            </a:r>
            <a:r>
              <a:rPr lang="en-GB" dirty="0" smtClean="0"/>
              <a:t> password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851920" y="4755258"/>
            <a:ext cx="3824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Configure timeout of the WSs and APIs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413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Nodes </a:t>
            </a:r>
            <a:r>
              <a:rPr lang="en-US" b="1" dirty="0" smtClean="0"/>
              <a:t>Configuration (1/8)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Launch the </a:t>
            </a:r>
            <a:r>
              <a:rPr lang="en-US" dirty="0" err="1"/>
              <a:t>Meta&amp;Data</a:t>
            </a:r>
            <a:r>
              <a:rPr lang="en-US" dirty="0"/>
              <a:t> Manager application and select the “Nodes” item in the main menu</a:t>
            </a:r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628800"/>
            <a:ext cx="8464654" cy="2880320"/>
          </a:xfrm>
          <a:prstGeom prst="rect">
            <a:avLst/>
          </a:prstGeom>
        </p:spPr>
      </p:pic>
      <p:sp>
        <p:nvSpPr>
          <p:cNvPr id="6" name="Freccia a sinistra 5"/>
          <p:cNvSpPr/>
          <p:nvPr/>
        </p:nvSpPr>
        <p:spPr>
          <a:xfrm>
            <a:off x="1907704" y="3152815"/>
            <a:ext cx="288032" cy="316281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348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Summary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764704"/>
            <a:ext cx="87129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Explain the architectures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Show the installation in the case of a “Complete” Node and “External” Node (Global Registry: </a:t>
            </a:r>
            <a:r>
              <a:rPr lang="en-US" sz="2400" dirty="0">
                <a:hlinkClick r:id="rId2"/>
              </a:rPr>
              <a:t>https://registry.sdmx.org/FusionRegistry/ws/rest/</a:t>
            </a:r>
            <a:r>
              <a:rPr lang="en-US" sz="2400" dirty="0"/>
              <a:t>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Explain some configurations at application level and at Node level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Create </a:t>
            </a:r>
            <a:r>
              <a:rPr lang="en-US" sz="2400" dirty="0" smtClean="0"/>
              <a:t>users and assign permissions:</a:t>
            </a:r>
            <a:endParaRPr lang="en-US" sz="2400" dirty="0"/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user1	agency=IT1, grants on a part of the </a:t>
            </a:r>
            <a:r>
              <a:rPr lang="en-US" sz="2400" dirty="0" err="1"/>
              <a:t>Categoryscheme</a:t>
            </a:r>
            <a:r>
              <a:rPr lang="en-US" sz="2400" dirty="0"/>
              <a:t>, DM functions, MM functions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user2	only Loader function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user1 create a cube, a mapping, a dataflow, and assign the permission to load data into the cube to user2 </a:t>
            </a:r>
          </a:p>
        </p:txBody>
      </p:sp>
    </p:spTree>
    <p:extLst>
      <p:ext uri="{BB962C8B-B14F-4D97-AF65-F5344CB8AC3E}">
        <p14:creationId xmlns:p14="http://schemas.microsoft.com/office/powerpoint/2010/main" val="1764349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Node Configuration </a:t>
            </a:r>
            <a:r>
              <a:rPr lang="en-US" b="1" dirty="0" smtClean="0"/>
              <a:t>(2/8)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Login as </a:t>
            </a:r>
            <a:r>
              <a:rPr lang="en-US" dirty="0" err="1"/>
              <a:t>as</a:t>
            </a:r>
            <a:r>
              <a:rPr lang="en-US" dirty="0"/>
              <a:t> “super administrator” (the default user that can configure application nodes and the general settings of the application)</a:t>
            </a:r>
          </a:p>
          <a:p>
            <a:pPr lvl="1"/>
            <a:r>
              <a:rPr lang="en-US" dirty="0"/>
              <a:t>Username: </a:t>
            </a:r>
            <a:r>
              <a:rPr lang="en-US" dirty="0" err="1"/>
              <a:t>superadmin</a:t>
            </a:r>
            <a:endParaRPr lang="en-US" dirty="0"/>
          </a:p>
          <a:p>
            <a:pPr lvl="1"/>
            <a:r>
              <a:rPr lang="en-US" dirty="0"/>
              <a:t>Password: </a:t>
            </a:r>
            <a:r>
              <a:rPr lang="en-US" dirty="0" err="1"/>
              <a:t>superadmin</a:t>
            </a:r>
            <a:endParaRPr lang="en-US" dirty="0"/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138524"/>
            <a:ext cx="4294732" cy="278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2494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Nodes </a:t>
            </a:r>
            <a:r>
              <a:rPr lang="en-US" b="1" dirty="0" smtClean="0"/>
              <a:t>Configuration (3/8)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Click on the “Add node” button:</a:t>
            </a:r>
          </a:p>
          <a:p>
            <a:endParaRPr lang="en-US" dirty="0"/>
          </a:p>
          <a:p>
            <a:pPr marL="342900" indent="-342900">
              <a:buAutoNum type="arabicPeriod" startAt="2"/>
            </a:pPr>
            <a:endParaRPr lang="en-US" dirty="0"/>
          </a:p>
          <a:p>
            <a:pPr marL="342900" indent="-342900">
              <a:buAutoNum type="arabicPeriod" startAt="2"/>
            </a:pPr>
            <a:endParaRPr lang="en-US" dirty="0"/>
          </a:p>
          <a:p>
            <a:pPr marL="342900" indent="-342900">
              <a:buAutoNum type="arabicPeriod" startAt="2"/>
            </a:pPr>
            <a:endParaRPr lang="en-US" dirty="0"/>
          </a:p>
          <a:p>
            <a:pPr marL="342900" indent="-342900">
              <a:buAutoNum type="arabicPeriod" startAt="2"/>
            </a:pPr>
            <a:endParaRPr lang="en-US" dirty="0"/>
          </a:p>
          <a:p>
            <a:pPr marL="342900" indent="-342900">
              <a:buAutoNum type="arabicPeriod" startAt="2"/>
            </a:pPr>
            <a:endParaRPr lang="en-US" dirty="0"/>
          </a:p>
          <a:p>
            <a:pPr marL="342900" indent="-342900">
              <a:buAutoNum type="arabicPeriod" startAt="2"/>
            </a:pPr>
            <a:endParaRPr lang="en-US" dirty="0"/>
          </a:p>
          <a:p>
            <a:pPr marL="342900" indent="-342900">
              <a:buAutoNum type="arabicPeriod" startAt="2"/>
            </a:pPr>
            <a:endParaRPr lang="en-US" dirty="0"/>
          </a:p>
          <a:p>
            <a:r>
              <a:rPr lang="en-US" dirty="0"/>
              <a:t>3. Create a node for managing and publishing SDMX data and metadata (structural and    reference) – identifying information :</a:t>
            </a:r>
          </a:p>
          <a:p>
            <a:endParaRPr lang="en-US" dirty="0"/>
          </a:p>
          <a:p>
            <a:endParaRPr lang="en-US" dirty="0"/>
          </a:p>
          <a:p>
            <a:pPr marL="342900" indent="-342900">
              <a:buAutoNum type="arabicPeriod" startAt="2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24744"/>
            <a:ext cx="7038095" cy="192381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3861048"/>
            <a:ext cx="3422000" cy="2641315"/>
          </a:xfrm>
          <a:prstGeom prst="rect">
            <a:avLst/>
          </a:prstGeom>
        </p:spPr>
      </p:pic>
      <p:sp>
        <p:nvSpPr>
          <p:cNvPr id="7" name="Freccia a sinistra 6"/>
          <p:cNvSpPr/>
          <p:nvPr/>
        </p:nvSpPr>
        <p:spPr>
          <a:xfrm>
            <a:off x="6012160" y="4293096"/>
            <a:ext cx="360040" cy="360040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ccia a sinistra 7"/>
          <p:cNvSpPr/>
          <p:nvPr/>
        </p:nvSpPr>
        <p:spPr>
          <a:xfrm>
            <a:off x="6156176" y="5013176"/>
            <a:ext cx="360040" cy="360040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9210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Nodes </a:t>
            </a:r>
            <a:r>
              <a:rPr lang="en-US" b="1" dirty="0" smtClean="0"/>
              <a:t>Configuration (4/8)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23529" y="517322"/>
            <a:ext cx="84969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4a. Create a node for managing and publishing SDMX data and metadata (structural and    reference) – nodes definition:</a:t>
            </a:r>
          </a:p>
          <a:p>
            <a:endParaRPr lang="en-US" dirty="0"/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75" y="1367755"/>
            <a:ext cx="7562850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523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Nodes </a:t>
            </a:r>
            <a:r>
              <a:rPr lang="en-US" b="1" dirty="0" smtClean="0"/>
              <a:t>Configuration (5/8)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23529" y="517322"/>
            <a:ext cx="84969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4b. Create a node for managing and publishing SDMX data and metadata (structural and    reference) – nodes definition: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163" y="1234777"/>
            <a:ext cx="4810125" cy="536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5668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Nodes </a:t>
            </a:r>
            <a:r>
              <a:rPr lang="en-US" b="1" dirty="0" smtClean="0"/>
              <a:t>Configuration (6/8)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  Save the configuration of the created node by using the node’s </a:t>
            </a:r>
            <a:r>
              <a:rPr lang="en-US" dirty="0" err="1"/>
              <a:t>defaut</a:t>
            </a:r>
            <a:r>
              <a:rPr lang="en-US" dirty="0"/>
              <a:t> administrator login (by default </a:t>
            </a:r>
            <a:r>
              <a:rPr lang="en-US" dirty="0" err="1"/>
              <a:t>userid</a:t>
            </a:r>
            <a:r>
              <a:rPr lang="en-US" dirty="0"/>
              <a:t>: admin no password):</a:t>
            </a:r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484784"/>
            <a:ext cx="4176464" cy="273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8409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Nodes </a:t>
            </a:r>
            <a:r>
              <a:rPr lang="en-US" b="1" dirty="0" smtClean="0"/>
              <a:t>Configuration (7/8)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  Configure an external SDMX registry as a node accessible in reading mode: only the SDMX web service’s endpoint for querying SDMX structural metadata is needed:</a:t>
            </a:r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793964"/>
            <a:ext cx="7000875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4471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Nodes </a:t>
            </a:r>
            <a:r>
              <a:rPr lang="en-US" b="1" dirty="0" smtClean="0"/>
              <a:t>Configuration (8/8)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5a. </a:t>
            </a:r>
            <a:r>
              <a:rPr lang="en-US" dirty="0"/>
              <a:t>If needed, is also possible to enable proxy for connecting to a remote node:</a:t>
            </a:r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68760"/>
            <a:ext cx="6696744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6079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Users management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Menu “User management”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2" name="Immagine 1">
            <a:extLst>
              <a:ext uri="{FF2B5EF4-FFF2-40B4-BE49-F238E27FC236}">
                <a16:creationId xmlns="" xmlns:a16="http://schemas.microsoft.com/office/drawing/2014/main" id="{F8A0484A-110E-48E3-9F22-21F57229D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57573"/>
            <a:ext cx="4299906" cy="2736304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2FC32DFE-DEC4-470D-B5EA-B941DAB7E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1700808"/>
            <a:ext cx="3368417" cy="314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9336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Permission management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Menu “Set permissions”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  <a:p>
            <a:pPr marL="342900" indent="-342900">
              <a:buFont typeface="+mj-lt"/>
              <a:buAutoNum type="arabicPeriod" startAt="7"/>
            </a:pPr>
            <a:endParaRPr lang="en-US" dirty="0"/>
          </a:p>
        </p:txBody>
      </p:sp>
      <p:pic>
        <p:nvPicPr>
          <p:cNvPr id="2" name="Immagine 1">
            <a:extLst>
              <a:ext uri="{FF2B5EF4-FFF2-40B4-BE49-F238E27FC236}">
                <a16:creationId xmlns="" xmlns:a16="http://schemas.microsoft.com/office/drawing/2014/main" id="{6816CBF0-1990-4AA0-885B-0F4F4F6F8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724610"/>
            <a:ext cx="3515314" cy="2006021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919F3CE0-727C-45E7-9123-974E8C48C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140968"/>
            <a:ext cx="4895365" cy="3024336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="" xmlns:a16="http://schemas.microsoft.com/office/drawing/2014/main" id="{7EB5EA17-BA3C-4474-895B-8491BDD67C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884" y="2996952"/>
            <a:ext cx="3839335" cy="342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873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14" y="1208404"/>
            <a:ext cx="8750170" cy="5028908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23529" y="14799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Meta and Data Manager building blocks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92157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Architectures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764704"/>
            <a:ext cx="849694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The application (</a:t>
            </a:r>
            <a:r>
              <a:rPr lang="en-US" sz="2400" dirty="0" smtClean="0"/>
              <a:t>Front-end </a:t>
            </a:r>
            <a:r>
              <a:rPr lang="en-US" sz="2400" dirty="0"/>
              <a:t>+ Node API) acts as a “switcher” among different nodes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“</a:t>
            </a:r>
            <a:r>
              <a:rPr lang="en-US" sz="2400" b="1" dirty="0"/>
              <a:t>Full</a:t>
            </a:r>
            <a:r>
              <a:rPr lang="en-US" sz="2400" dirty="0"/>
              <a:t>” node(s) configuration allows to manage </a:t>
            </a:r>
            <a:r>
              <a:rPr lang="en-US" sz="2400" i="1" dirty="0"/>
              <a:t>structural metadata</a:t>
            </a:r>
            <a:r>
              <a:rPr lang="en-US" sz="2400" dirty="0"/>
              <a:t>, </a:t>
            </a:r>
            <a:r>
              <a:rPr lang="en-US" sz="2400" i="1" dirty="0"/>
              <a:t>data</a:t>
            </a:r>
            <a:r>
              <a:rPr lang="en-US" sz="2400" dirty="0"/>
              <a:t> and </a:t>
            </a:r>
            <a:r>
              <a:rPr lang="en-US" sz="2400" i="1" dirty="0"/>
              <a:t>reference metadata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“</a:t>
            </a:r>
            <a:r>
              <a:rPr lang="en-US" sz="2400" b="1" dirty="0"/>
              <a:t>Partial</a:t>
            </a:r>
            <a:r>
              <a:rPr lang="en-US" sz="2400" dirty="0"/>
              <a:t>” node(s) configuration allows to manage </a:t>
            </a:r>
            <a:r>
              <a:rPr lang="en-US" sz="2400" i="1" dirty="0"/>
              <a:t>structural </a:t>
            </a:r>
            <a:r>
              <a:rPr lang="en-US" sz="2400" i="1" dirty="0" smtClean="0"/>
              <a:t>metadata</a:t>
            </a:r>
            <a:r>
              <a:rPr lang="en-US" sz="2400" dirty="0" smtClean="0"/>
              <a:t> and/or </a:t>
            </a:r>
            <a:r>
              <a:rPr lang="en-US" sz="2400" i="1" dirty="0"/>
              <a:t>reference metadata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“</a:t>
            </a:r>
            <a:r>
              <a:rPr lang="en-US" sz="2400" b="1" dirty="0"/>
              <a:t>External</a:t>
            </a:r>
            <a:r>
              <a:rPr lang="en-US" sz="2400" dirty="0"/>
              <a:t>” node(s) </a:t>
            </a:r>
            <a:r>
              <a:rPr lang="en-US" sz="2400" dirty="0" smtClean="0"/>
              <a:t>configuration </a:t>
            </a:r>
            <a:r>
              <a:rPr lang="en-US" sz="2400" dirty="0"/>
              <a:t>allows to browse </a:t>
            </a:r>
            <a:r>
              <a:rPr lang="en-US" sz="2400" i="1" dirty="0"/>
              <a:t>structural </a:t>
            </a:r>
            <a:r>
              <a:rPr lang="en-US" sz="2400" i="1" dirty="0" smtClean="0"/>
              <a:t>metadata </a:t>
            </a:r>
            <a:r>
              <a:rPr lang="en-US" sz="2400" dirty="0" smtClean="0"/>
              <a:t>from an external source such as the SDMX Global Registry, SDMX Eurostat Registry, etc.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7443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02339846-144C-467B-A921-1D7E5983F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44016"/>
            <a:ext cx="6515100" cy="331470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="" xmlns:a16="http://schemas.microsoft.com/office/drawing/2014/main" id="{F9CF0202-E8AD-4FCF-843D-BDDDA0BC9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5838" y="3451789"/>
            <a:ext cx="1428750" cy="400050"/>
          </a:xfrm>
          <a:prstGeom prst="rect">
            <a:avLst/>
          </a:prstGeom>
        </p:spPr>
      </p:pic>
      <p:cxnSp>
        <p:nvCxnSpPr>
          <p:cNvPr id="13" name="Connettore 2 12">
            <a:extLst>
              <a:ext uri="{FF2B5EF4-FFF2-40B4-BE49-F238E27FC236}">
                <a16:creationId xmlns="" xmlns:a16="http://schemas.microsoft.com/office/drawing/2014/main" id="{233E3E63-BB28-42E3-A160-79A6E6330FCC}"/>
              </a:ext>
            </a:extLst>
          </p:cNvPr>
          <p:cNvCxnSpPr/>
          <p:nvPr/>
        </p:nvCxnSpPr>
        <p:spPr>
          <a:xfrm flipH="1">
            <a:off x="2090213" y="2492896"/>
            <a:ext cx="249539" cy="965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="" xmlns:a16="http://schemas.microsoft.com/office/drawing/2014/main" id="{36A226A6-DD99-42CB-94C0-5DDB2586BAF2}"/>
              </a:ext>
            </a:extLst>
          </p:cNvPr>
          <p:cNvCxnSpPr>
            <a:stCxn id="11" idx="2"/>
            <a:endCxn id="3" idx="1"/>
          </p:cNvCxnSpPr>
          <p:nvPr/>
        </p:nvCxnSpPr>
        <p:spPr>
          <a:xfrm>
            <a:off x="2090213" y="3851839"/>
            <a:ext cx="0" cy="40644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magine 17">
            <a:extLst>
              <a:ext uri="{FF2B5EF4-FFF2-40B4-BE49-F238E27FC236}">
                <a16:creationId xmlns="" xmlns:a16="http://schemas.microsoft.com/office/drawing/2014/main" id="{5A878C09-B17C-4BDA-A1AE-ABBA02352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944" y="3573016"/>
            <a:ext cx="3924300" cy="2867025"/>
          </a:xfrm>
          <a:prstGeom prst="rect">
            <a:avLst/>
          </a:prstGeom>
        </p:spPr>
      </p:pic>
      <p:cxnSp>
        <p:nvCxnSpPr>
          <p:cNvPr id="20" name="Connettore 2 19">
            <a:extLst>
              <a:ext uri="{FF2B5EF4-FFF2-40B4-BE49-F238E27FC236}">
                <a16:creationId xmlns="" xmlns:a16="http://schemas.microsoft.com/office/drawing/2014/main" id="{7607C251-39DF-45D5-94A6-3B37C2892F1A}"/>
              </a:ext>
            </a:extLst>
          </p:cNvPr>
          <p:cNvCxnSpPr>
            <a:cxnSpLocks/>
          </p:cNvCxnSpPr>
          <p:nvPr/>
        </p:nvCxnSpPr>
        <p:spPr>
          <a:xfrm>
            <a:off x="2339752" y="2492896"/>
            <a:ext cx="2160240" cy="22322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="" xmlns:a16="http://schemas.microsoft.com/office/drawing/2014/main" id="{3B7C567E-02D0-4CAF-A0ED-06B8CFD6BD60}"/>
              </a:ext>
            </a:extLst>
          </p:cNvPr>
          <p:cNvCxnSpPr/>
          <p:nvPr/>
        </p:nvCxnSpPr>
        <p:spPr>
          <a:xfrm>
            <a:off x="2339752" y="2492896"/>
            <a:ext cx="2232248" cy="2736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="" xmlns:a16="http://schemas.microsoft.com/office/drawing/2014/main" id="{852FFD34-75D9-418B-BCCE-8D7359D30195}"/>
              </a:ext>
            </a:extLst>
          </p:cNvPr>
          <p:cNvCxnSpPr/>
          <p:nvPr/>
        </p:nvCxnSpPr>
        <p:spPr>
          <a:xfrm>
            <a:off x="2339752" y="2492896"/>
            <a:ext cx="2193028" cy="3240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tangolo 28">
            <a:extLst>
              <a:ext uri="{FF2B5EF4-FFF2-40B4-BE49-F238E27FC236}">
                <a16:creationId xmlns="" xmlns:a16="http://schemas.microsoft.com/office/drawing/2014/main" id="{6F5DB0BD-70EB-47E1-AEC1-FAA352102ECF}"/>
              </a:ext>
            </a:extLst>
          </p:cNvPr>
          <p:cNvSpPr/>
          <p:nvPr/>
        </p:nvSpPr>
        <p:spPr>
          <a:xfrm>
            <a:off x="1259632" y="3429000"/>
            <a:ext cx="1656184" cy="1417371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>
            <a:extLst>
              <a:ext uri="{FF2B5EF4-FFF2-40B4-BE49-F238E27FC236}">
                <a16:creationId xmlns="" xmlns:a16="http://schemas.microsoft.com/office/drawing/2014/main" id="{AD6AA6D9-CAEA-42AB-8337-8B3053773589}"/>
              </a:ext>
            </a:extLst>
          </p:cNvPr>
          <p:cNvSpPr txBox="1"/>
          <p:nvPr/>
        </p:nvSpPr>
        <p:spPr>
          <a:xfrm>
            <a:off x="1728263" y="4886594"/>
            <a:ext cx="1931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NODE</a:t>
            </a:r>
          </a:p>
        </p:txBody>
      </p:sp>
      <p:sp>
        <p:nvSpPr>
          <p:cNvPr id="3" name="Disco magnetico 2"/>
          <p:cNvSpPr/>
          <p:nvPr/>
        </p:nvSpPr>
        <p:spPr>
          <a:xfrm>
            <a:off x="1375838" y="4258281"/>
            <a:ext cx="1428750" cy="489651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1"/>
                </a:solidFill>
              </a:rPr>
              <a:t>Meta </a:t>
            </a:r>
            <a:r>
              <a:rPr lang="it-IT" sz="1200" dirty="0" err="1" smtClean="0">
                <a:solidFill>
                  <a:schemeClr val="tx1"/>
                </a:solidFill>
              </a:rPr>
              <a:t>Repository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908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Pre-requisites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764704"/>
            <a:ext cx="849694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2400" dirty="0"/>
              <a:t>Windows server 2012 or sup. (windows 10 </a:t>
            </a:r>
            <a:r>
              <a:rPr lang="en-US" sz="2400" dirty="0" smtClean="0"/>
              <a:t>for laptop with IIS activated) </a:t>
            </a:r>
            <a:endParaRPr lang="en-US" sz="24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2400" dirty="0" smtClean="0"/>
              <a:t>.</a:t>
            </a:r>
            <a:r>
              <a:rPr lang="en-US" sz="2400" dirty="0"/>
              <a:t>NET CORE </a:t>
            </a:r>
            <a:r>
              <a:rPr lang="en-US" sz="2400" dirty="0" smtClean="0"/>
              <a:t>3.1.0 or higher </a:t>
            </a:r>
            <a:r>
              <a:rPr lang="en-US" sz="2400" dirty="0"/>
              <a:t>with </a:t>
            </a:r>
            <a:r>
              <a:rPr lang="da-DK" sz="2400" dirty="0"/>
              <a:t>.NET Core hosting bundle for </a:t>
            </a:r>
            <a:r>
              <a:rPr lang="da-DK" sz="2400" dirty="0" smtClean="0"/>
              <a:t>IIS </a:t>
            </a:r>
            <a:endParaRPr lang="da-DK" sz="24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da-DK" sz="2400" dirty="0"/>
              <a:t>Microsoft Visual C++ 2015 Redistributable Update 3 or </a:t>
            </a:r>
            <a:r>
              <a:rPr lang="da-DK" sz="2400" dirty="0" smtClean="0"/>
              <a:t>higher</a:t>
            </a:r>
            <a:endParaRPr lang="da-DK" sz="24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da-DK" sz="2400" dirty="0"/>
              <a:t>MS SQL Server 2012 or </a:t>
            </a:r>
            <a:r>
              <a:rPr lang="da-DK" sz="2400" dirty="0" smtClean="0"/>
              <a:t>higher </a:t>
            </a:r>
            <a:r>
              <a:rPr lang="da-DK" sz="2400" dirty="0"/>
              <a:t>(</a:t>
            </a:r>
            <a:r>
              <a:rPr lang="da-DK" sz="2400" dirty="0">
                <a:solidFill>
                  <a:srgbClr val="FF0000"/>
                </a:solidFill>
              </a:rPr>
              <a:t>with SQL Server 2016 </a:t>
            </a:r>
            <a:r>
              <a:rPr lang="da-DK" sz="2400" dirty="0" smtClean="0">
                <a:solidFill>
                  <a:srgbClr val="FF0000"/>
                </a:solidFill>
              </a:rPr>
              <a:t>MDM uses </a:t>
            </a:r>
            <a:r>
              <a:rPr lang="da-DK" sz="2400" dirty="0">
                <a:solidFill>
                  <a:srgbClr val="FF0000"/>
                </a:solidFill>
              </a:rPr>
              <a:t>the </a:t>
            </a:r>
            <a:r>
              <a:rPr lang="da-DK" sz="2400" dirty="0" smtClean="0">
                <a:solidFill>
                  <a:srgbClr val="FF0000"/>
                </a:solidFill>
              </a:rPr>
              <a:t>”columnStore ” Indexes to improve the performance</a:t>
            </a:r>
            <a:r>
              <a:rPr lang="da-DK" sz="2400" dirty="0" smtClean="0"/>
              <a:t>)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a-DK" sz="2400" dirty="0" smtClean="0"/>
              <a:t>MS SQL Server Express Edition can be used</a:t>
            </a:r>
            <a:endParaRPr lang="da-DK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40499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Example of installation on a laptop</a:t>
            </a:r>
            <a:endParaRPr lang="en-US" sz="24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51520" y="764704"/>
            <a:ext cx="849694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This is Just as example. The following reference names (in red) will be used:</a:t>
            </a:r>
            <a:endParaRPr lang="en-US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Web server: </a:t>
            </a:r>
            <a:r>
              <a:rPr lang="en-US" b="1" dirty="0" err="1" smtClean="0">
                <a:solidFill>
                  <a:srgbClr val="FF0000"/>
                </a:solidFill>
              </a:rPr>
              <a:t>localhost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SQL Server instance</a:t>
            </a:r>
            <a:r>
              <a:rPr lang="en-US" dirty="0"/>
              <a:t>: </a:t>
            </a:r>
            <a:r>
              <a:rPr lang="en-US" dirty="0" smtClean="0"/>
              <a:t>DESKTOP-EE7VQ6S\SQLEXPRESS (change this name with the instance name in your computer)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(in the configuration files escape “\” with “\\” </a:t>
            </a:r>
            <a:r>
              <a:rPr lang="en-US" dirty="0" smtClean="0"/>
              <a:t>e.g.: </a:t>
            </a:r>
            <a:r>
              <a:rPr lang="en-US" b="1" dirty="0">
                <a:solidFill>
                  <a:srgbClr val="FF0000"/>
                </a:solidFill>
              </a:rPr>
              <a:t>DESKTOP-EE7VQ6S\\SQLEXPRESS</a:t>
            </a:r>
            <a:r>
              <a:rPr lang="en-US" dirty="0" smtClean="0"/>
              <a:t>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DM API: </a:t>
            </a:r>
            <a:r>
              <a:rPr lang="en-US" b="1" dirty="0">
                <a:solidFill>
                  <a:srgbClr val="FF0000"/>
                </a:solidFill>
              </a:rPr>
              <a:t>DM_API_WS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MA API WS: </a:t>
            </a:r>
            <a:r>
              <a:rPr lang="en-US" dirty="0">
                <a:solidFill>
                  <a:srgbClr val="FF0000"/>
                </a:solidFill>
              </a:rPr>
              <a:t>MA_WS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METADATA API: </a:t>
            </a:r>
            <a:r>
              <a:rPr lang="en-US" b="1" dirty="0" smtClean="0">
                <a:solidFill>
                  <a:srgbClr val="FF0000"/>
                </a:solidFill>
              </a:rPr>
              <a:t>METADATA_API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NODE API: </a:t>
            </a:r>
            <a:r>
              <a:rPr lang="en-US" b="1" dirty="0" smtClean="0">
                <a:solidFill>
                  <a:srgbClr val="FF0000"/>
                </a:solidFill>
              </a:rPr>
              <a:t>NODE_API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NSI WS: </a:t>
            </a:r>
            <a:r>
              <a:rPr lang="en-US" b="1" dirty="0" smtClean="0">
                <a:solidFill>
                  <a:srgbClr val="FF0000"/>
                </a:solidFill>
              </a:rPr>
              <a:t>NSI_WS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Authentication Database: </a:t>
            </a:r>
            <a:r>
              <a:rPr lang="en-US" b="1" dirty="0" err="1" smtClean="0">
                <a:solidFill>
                  <a:srgbClr val="FF0000"/>
                </a:solidFill>
              </a:rPr>
              <a:t>AuthDB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Mapping Store Database: </a:t>
            </a:r>
            <a:r>
              <a:rPr lang="en-US" b="1" dirty="0" smtClean="0">
                <a:solidFill>
                  <a:srgbClr val="FF0000"/>
                </a:solidFill>
              </a:rPr>
              <a:t>MASTORE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Dissemination Database: </a:t>
            </a:r>
            <a:r>
              <a:rPr lang="en-US" b="1" dirty="0" smtClean="0">
                <a:solidFill>
                  <a:srgbClr val="FF0000"/>
                </a:solidFill>
              </a:rPr>
              <a:t>DDB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Reference Metadata Database: </a:t>
            </a:r>
            <a:r>
              <a:rPr lang="en-US" b="1" dirty="0" smtClean="0">
                <a:solidFill>
                  <a:srgbClr val="FF0000"/>
                </a:solidFill>
              </a:rPr>
              <a:t>RMDB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331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Installation (1/5)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90350" y="692696"/>
            <a:ext cx="84969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In IIS create 5 Application Pools </a:t>
            </a:r>
            <a:r>
              <a:rPr lang="en-US" dirty="0" smtClean="0"/>
              <a:t>(DM_API, MA_WS</a:t>
            </a:r>
            <a:r>
              <a:rPr lang="en-US" dirty="0"/>
              <a:t>, </a:t>
            </a:r>
            <a:r>
              <a:rPr lang="en-US" dirty="0" smtClean="0"/>
              <a:t>META_API, </a:t>
            </a:r>
            <a:r>
              <a:rPr lang="en-US" dirty="0"/>
              <a:t>CORE_NODE_API, </a:t>
            </a:r>
            <a:r>
              <a:rPr lang="en-US" dirty="0" smtClean="0"/>
              <a:t>NSI_WS</a:t>
            </a:r>
            <a:r>
              <a:rPr lang="en-US" dirty="0"/>
              <a:t>)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xCopy</a:t>
            </a:r>
            <a:r>
              <a:rPr lang="en-US" dirty="0"/>
              <a:t> the folder “app” in the server disk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Click right on the folder “app” and assign the suitable permissions to the users IIS_IUSRS (full control) and IUSR (leave the defaults)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573016"/>
            <a:ext cx="16954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1275606"/>
            <a:ext cx="1905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931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3529" y="14799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Installation (2/5)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19306" y="692696"/>
            <a:ext cx="84969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US" dirty="0"/>
              <a:t>In IIS click right on “Default Web Site” and add a Virtual Directory (e.g. name </a:t>
            </a:r>
            <a:r>
              <a:rPr lang="en-US" dirty="0" smtClean="0"/>
              <a:t>“app”)</a:t>
            </a:r>
            <a:endParaRPr lang="en-US" dirty="0"/>
          </a:p>
          <a:p>
            <a:pPr marL="342900" indent="-342900">
              <a:buFont typeface="+mj-lt"/>
              <a:buAutoNum type="arabicPeriod" startAt="4"/>
            </a:pPr>
            <a:r>
              <a:rPr lang="en-US" dirty="0"/>
              <a:t>Convert all the folders under the folder WS into “Web Applications”</a:t>
            </a:r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r>
              <a:rPr lang="en-US" dirty="0"/>
              <a:t>Create 4 databases (e.g. DDB, MASTORE, AUTHDB, RMDB) </a:t>
            </a:r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r>
              <a:rPr lang="en-US" dirty="0"/>
              <a:t>Create a database user (e.g. uid: mauser   pwd: mauser) and assign him the role of </a:t>
            </a:r>
            <a:r>
              <a:rPr lang="en-US" dirty="0" err="1"/>
              <a:t>db_owner</a:t>
            </a:r>
            <a:r>
              <a:rPr lang="en-US" dirty="0"/>
              <a:t> to the databases created in step </a:t>
            </a:r>
            <a:r>
              <a:rPr lang="en-US" dirty="0" smtClean="0"/>
              <a:t>4</a:t>
            </a: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</p:txBody>
      </p:sp>
      <p:grpSp>
        <p:nvGrpSpPr>
          <p:cNvPr id="7" name="Gruppo 6"/>
          <p:cNvGrpSpPr/>
          <p:nvPr/>
        </p:nvGrpSpPr>
        <p:grpSpPr>
          <a:xfrm>
            <a:off x="2195736" y="1412776"/>
            <a:ext cx="2987354" cy="1914525"/>
            <a:chOff x="3419872" y="1412776"/>
            <a:chExt cx="2987354" cy="19145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1412776"/>
              <a:ext cx="2019300" cy="191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Freccia a sinistra 1"/>
            <p:cNvSpPr/>
            <p:nvPr/>
          </p:nvSpPr>
          <p:spPr>
            <a:xfrm>
              <a:off x="4429522" y="1916832"/>
              <a:ext cx="358502" cy="216024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" name="CasellaDiTesto 2"/>
            <p:cNvSpPr txBox="1"/>
            <p:nvPr/>
          </p:nvSpPr>
          <p:spPr>
            <a:xfrm>
              <a:off x="5669524" y="2737520"/>
              <a:ext cx="73770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solidFill>
                    <a:srgbClr val="FF0000"/>
                  </a:solidFill>
                </a:rPr>
                <a:t>Application</a:t>
              </a:r>
            </a:p>
          </p:txBody>
        </p:sp>
        <p:sp>
          <p:nvSpPr>
            <p:cNvPr id="6" name="Parentesi graffa chiusa 5"/>
            <p:cNvSpPr/>
            <p:nvPr/>
          </p:nvSpPr>
          <p:spPr>
            <a:xfrm>
              <a:off x="5439172" y="2420888"/>
              <a:ext cx="212948" cy="864096"/>
            </a:xfrm>
            <a:prstGeom prst="rightBrac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FF0000"/>
                </a:solidFill>
              </a:endParaRPr>
            </a:p>
          </p:txBody>
        </p:sp>
      </p:grpSp>
      <p:sp>
        <p:nvSpPr>
          <p:cNvPr id="11" name="CasellaDiTesto 10"/>
          <p:cNvSpPr txBox="1"/>
          <p:nvPr/>
        </p:nvSpPr>
        <p:spPr>
          <a:xfrm>
            <a:off x="3563888" y="1909428"/>
            <a:ext cx="9861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>
                <a:solidFill>
                  <a:srgbClr val="FF0000"/>
                </a:solidFill>
              </a:rPr>
              <a:t>Virtual Directory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829" y="1916832"/>
            <a:ext cx="2243515" cy="1388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386" y="4126582"/>
            <a:ext cx="16478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02510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1004</Words>
  <Application>Microsoft Office PowerPoint</Application>
  <PresentationFormat>Presentazione su schermo (4:3)</PresentationFormat>
  <Paragraphs>385</Paragraphs>
  <Slides>28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Tema di Office</vt:lpstr>
      <vt:lpstr>SDMX Data &amp; Meta Manager  Installation, configuration and user management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Rizzo</dc:creator>
  <cp:lastModifiedBy>Francesco Rizzo</cp:lastModifiedBy>
  <cp:revision>69</cp:revision>
  <dcterms:created xsi:type="dcterms:W3CDTF">2019-12-06T12:02:43Z</dcterms:created>
  <dcterms:modified xsi:type="dcterms:W3CDTF">2021-01-21T11:01:42Z</dcterms:modified>
</cp:coreProperties>
</file>